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Default Extension="wdp" ContentType="image/vnd.ms-photo"/>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8" r:id="rId4"/>
  </p:sldMasterIdLst>
  <p:notesMasterIdLst>
    <p:notesMasterId r:id="rId20"/>
  </p:notesMasterIdLst>
  <p:handoutMasterIdLst>
    <p:handoutMasterId r:id="rId21"/>
  </p:handoutMasterIdLst>
  <p:sldIdLst>
    <p:sldId id="410" r:id="rId5"/>
    <p:sldId id="383" r:id="rId6"/>
    <p:sldId id="409" r:id="rId7"/>
    <p:sldId id="391" r:id="rId8"/>
    <p:sldId id="439" r:id="rId9"/>
    <p:sldId id="411" r:id="rId10"/>
    <p:sldId id="418" r:id="rId11"/>
    <p:sldId id="440" r:id="rId12"/>
    <p:sldId id="441" r:id="rId13"/>
    <p:sldId id="442" r:id="rId14"/>
    <p:sldId id="389" r:id="rId15"/>
    <p:sldId id="412" r:id="rId16"/>
    <p:sldId id="443" r:id="rId17"/>
    <p:sldId id="435" r:id="rId18"/>
    <p:sldId id="39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398" autoAdjust="0"/>
    <p:restoredTop sz="96327" autoAdjust="0"/>
  </p:normalViewPr>
  <p:slideViewPr>
    <p:cSldViewPr snapToGrid="0">
      <p:cViewPr>
        <p:scale>
          <a:sx n="80" d="100"/>
          <a:sy n="80" d="100"/>
        </p:scale>
        <p:origin x="-672" y="-2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pPr/>
              <a:t>9/17/2025</a:t>
            </a:fld>
            <a:endParaRPr lang="en-US" dirty="0"/>
          </a:p>
        </p:txBody>
      </p:sp>
      <p:sp>
        <p:nvSpPr>
          <p:cNvPr id="6" name="Slide Number Placeholder 5">
            <a:extLst>
              <a:ext uri="{FF2B5EF4-FFF2-40B4-BE49-F238E27FC236}">
                <a16:creationId xmlns=""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pPr/>
              <a:t>‹#›</a:t>
            </a:fld>
            <a:endParaRPr lang="en-US" dirty="0"/>
          </a:p>
        </p:txBody>
      </p:sp>
      <p:sp>
        <p:nvSpPr>
          <p:cNvPr id="7" name="Footer Placeholder 6">
            <a:extLst>
              <a:ext uri="{FF2B5EF4-FFF2-40B4-BE49-F238E27FC236}">
                <a16:creationId xmlns=""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pPr/>
              <a:t>9/17/2025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pPr/>
              <a:t>‹#›</a:t>
            </a:fld>
            <a:endParaRPr lang="en-US" dirty="0"/>
          </a:p>
        </p:txBody>
      </p:sp>
    </p:spTree>
    <p:extLst>
      <p:ext uri="{BB962C8B-B14F-4D97-AF65-F5344CB8AC3E}">
        <p14:creationId xmlns=""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1</a:t>
            </a:fld>
            <a:endParaRPr lang="en-US" dirty="0"/>
          </a:p>
        </p:txBody>
      </p:sp>
    </p:spTree>
    <p:extLst>
      <p:ext uri="{BB962C8B-B14F-4D97-AF65-F5344CB8AC3E}">
        <p14:creationId xmlns=""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10</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11</a:t>
            </a:fld>
            <a:endParaRPr lang="en-US" dirty="0"/>
          </a:p>
        </p:txBody>
      </p:sp>
    </p:spTree>
    <p:extLst>
      <p:ext uri="{BB962C8B-B14F-4D97-AF65-F5344CB8AC3E}">
        <p14:creationId xmlns="" xmlns:p14="http://schemas.microsoft.com/office/powerpoint/2010/main" val="3576248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12</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13</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14</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15</a:t>
            </a:fld>
            <a:endParaRPr lang="en-US" dirty="0"/>
          </a:p>
        </p:txBody>
      </p:sp>
    </p:spTree>
    <p:extLst>
      <p:ext uri="{BB962C8B-B14F-4D97-AF65-F5344CB8AC3E}">
        <p14:creationId xmlns="" xmlns:p14="http://schemas.microsoft.com/office/powerpoint/2010/main" val="176592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2</a:t>
            </a:fld>
            <a:endParaRPr lang="en-US" dirty="0"/>
          </a:p>
        </p:txBody>
      </p:sp>
    </p:spTree>
    <p:extLst>
      <p:ext uri="{BB962C8B-B14F-4D97-AF65-F5344CB8AC3E}">
        <p14:creationId xmlns=""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3</a:t>
            </a:fld>
            <a:endParaRPr lang="en-US" dirty="0"/>
          </a:p>
        </p:txBody>
      </p:sp>
    </p:spTree>
    <p:extLst>
      <p:ext uri="{BB962C8B-B14F-4D97-AF65-F5344CB8AC3E}">
        <p14:creationId xmlns="" xmlns:p14="http://schemas.microsoft.com/office/powerpoint/2010/main" val="2730433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4</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5</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6</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7</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8</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pPr/>
              <a:t>9</a:t>
            </a:fld>
            <a:endParaRPr lang="en-US" dirty="0"/>
          </a:p>
        </p:txBody>
      </p:sp>
    </p:spTree>
    <p:extLst>
      <p:ext uri="{BB962C8B-B14F-4D97-AF65-F5344CB8AC3E}">
        <p14:creationId xmlns="" xmlns:p14="http://schemas.microsoft.com/office/powerpoint/2010/main" val="3908276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 xmlns:a16="http://schemas.microsoft.com/office/drawing/2014/main" id="{C26C18C3-ED25-DD4B-BA72-24932D54DE37}"/>
              </a:ext>
              <a:ext uri="{C183D7F6-B498-43B3-948B-1728B52AA6E4}">
                <adec:decorative xmlns=""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 xmlns:a16="http://schemas.microsoft.com/office/drawing/2014/main" id="{A69706A2-3726-FE4E-B923-E75D48597816}"/>
              </a:ext>
              <a:ext uri="{C183D7F6-B498-43B3-948B-1728B52AA6E4}">
                <adec:decorative xmlns=""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CF555767-B3D8-BD57-1D42-7F6E1E66892B}"/>
              </a:ext>
              <a:ext uri="{C183D7F6-B498-43B3-948B-1728B52AA6E4}">
                <adec:decorative xmlns=""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 xmlns:p14="http://schemas.microsoft.com/office/powerpoint/2010/main" val="2244329111"/>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C97D5AF2-684A-4A8D-3D82-B57D7AC44677}"/>
              </a:ext>
              <a:ext uri="{C183D7F6-B498-43B3-948B-1728B52AA6E4}">
                <adec:decorative xmlns=""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 xmlns:p14="http://schemas.microsoft.com/office/powerpoint/2010/main" val="649744719"/>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dirty="0"/>
              <a:t>Click icon to add table</a:t>
            </a: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310410957"/>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 xmlns:a16="http://schemas.microsoft.com/office/drawing/2014/main" id="{C26C18C3-ED25-DD4B-BA72-24932D54DE37}"/>
              </a:ext>
              <a:ext uri="{C183D7F6-B498-43B3-948B-1728B52AA6E4}">
                <adec:decorative xmlns=""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 xmlns:a16="http://schemas.microsoft.com/office/drawing/2014/main" id="{58B149C6-5AAC-B8E5-5411-EA38821F6754}"/>
              </a:ext>
              <a:ext uri="{C183D7F6-B498-43B3-948B-1728B52AA6E4}">
                <adec:decorative xmlns=""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806C6F65-35CD-D64B-992A-0C1C1E00384D}"/>
              </a:ext>
              <a:ext uri="{C183D7F6-B498-43B3-948B-1728B52AA6E4}">
                <adec:decorative xmlns=""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 xmlns:a16="http://schemas.microsoft.com/office/drawing/2014/main" id="{979826C1-7A52-DA25-F422-EE62DED7D1B6}"/>
              </a:ext>
              <a:ext uri="{C183D7F6-B498-43B3-948B-1728B52AA6E4}">
                <adec:decorative xmlns=""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dirty="0"/>
              <a:t>Click icon to add picture</a:t>
            </a:r>
          </a:p>
        </p:txBody>
      </p:sp>
      <p:sp>
        <p:nvSpPr>
          <p:cNvPr id="18" name="Title 1">
            <a:extLst>
              <a:ext uri="{FF2B5EF4-FFF2-40B4-BE49-F238E27FC236}">
                <a16:creationId xmlns=""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 xmlns:a16="http://schemas.microsoft.com/office/drawing/2014/main" id="{D96BA398-1ED2-1FCA-63B9-8915A8C7A524}"/>
              </a:ext>
              <a:ext uri="{C183D7F6-B498-43B3-948B-1728B52AA6E4}">
                <adec:decorative xmlns=""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729169562"/>
      </p:ext>
    </p:extLst>
  </p:cSld>
  <p:clrMapOvr>
    <a:masterClrMapping/>
  </p:clrMapOvr>
  <p:extLst>
    <p:ext uri="{DCECCB84-F9BA-43D5-87BE-67443E8EF086}">
      <p15:sldGuideLst xmlns=""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dirty="0"/>
              <a:t>Click icon to add picture</a:t>
            </a:r>
          </a:p>
        </p:txBody>
      </p:sp>
      <p:sp>
        <p:nvSpPr>
          <p:cNvPr id="18" name="Text Placeholder 29">
            <a:extLst>
              <a:ext uri="{FF2B5EF4-FFF2-40B4-BE49-F238E27FC236}">
                <a16:creationId xmlns=""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 xmlns:a16="http://schemas.microsoft.com/office/drawing/2014/main" id="{29169ED6-4B82-6844-119F-AC15CDF2D3E5}"/>
              </a:ext>
              <a:ext uri="{C183D7F6-B498-43B3-948B-1728B52AA6E4}">
                <adec:decorative xmlns=""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 xmlns:a16="http://schemas.microsoft.com/office/drawing/2014/main" id="{C57F1500-1A16-D1EF-4F0C-030852B291FC}"/>
              </a:ext>
              <a:ext uri="{C183D7F6-B498-43B3-948B-1728B52AA6E4}">
                <adec:decorative xmlns=""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 xmlns:a16="http://schemas.microsoft.com/office/drawing/2014/main" id="{2D07A0BE-3890-193E-9439-F294E61A71B9}"/>
              </a:ext>
              <a:ext uri="{C183D7F6-B498-43B3-948B-1728B52AA6E4}">
                <adec:decorative xmlns=""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 xmlns:a16="http://schemas.microsoft.com/office/drawing/2014/main" id="{C26C18C3-ED25-DD4B-BA72-24932D54DE37}"/>
              </a:ext>
              <a:ext uri="{C183D7F6-B498-43B3-948B-1728B52AA6E4}">
                <adec:decorative xmlns=""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 xmlns:a16="http://schemas.microsoft.com/office/drawing/2014/main" id="{A69706A2-3726-FE4E-B923-E75D48597816}"/>
              </a:ext>
              <a:ext uri="{C183D7F6-B498-43B3-948B-1728B52AA6E4}">
                <adec:decorative xmlns=""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C97D5AF2-684A-4A8D-3D82-B57D7AC44677}"/>
              </a:ext>
              <a:ext uri="{C183D7F6-B498-43B3-948B-1728B52AA6E4}">
                <adec:decorative xmlns=""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941056953"/>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42E558A9-6DD6-E21D-3A8F-6707E1DD19F1}"/>
              </a:ext>
              <a:ext uri="{C183D7F6-B498-43B3-948B-1728B52AA6E4}">
                <adec:decorative xmlns=""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 xmlns:p14="http://schemas.microsoft.com/office/powerpoint/2010/main" val="554606805"/>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 xmlns:a16="http://schemas.microsoft.com/office/drawing/2014/main" id="{E66081BA-9135-73B1-DCE5-77FD12431F13}"/>
              </a:ext>
              <a:ext uri="{C183D7F6-B498-43B3-948B-1728B52AA6E4}">
                <adec:decorative xmlns=""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dirty="0"/>
              <a:t>Click icon to add picture</a:t>
            </a:r>
          </a:p>
        </p:txBody>
      </p:sp>
      <p:sp>
        <p:nvSpPr>
          <p:cNvPr id="10" name="Slide Number Placeholder 9">
            <a:extLst>
              <a:ext uri="{FF2B5EF4-FFF2-40B4-BE49-F238E27FC236}">
                <a16:creationId xmlns=""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 xmlns:p14="http://schemas.microsoft.com/office/powerpoint/2010/main" val="1429319764"/>
      </p:ext>
    </p:extLst>
  </p:cSld>
  <p:clrMapOvr>
    <a:masterClrMapping/>
  </p:clrMapOvr>
  <p:extLst>
    <p:ext uri="{DCECCB84-F9BA-43D5-87BE-67443E8EF086}">
      <p15:sldGuideLst xmlns=""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1">
            <a:extLst>
              <a:ext uri="{FF2B5EF4-FFF2-40B4-BE49-F238E27FC236}">
                <a16:creationId xmlns=""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dirty="0"/>
              <a:t>Click to edit Master title style</a:t>
            </a:r>
          </a:p>
        </p:txBody>
      </p:sp>
      <p:sp>
        <p:nvSpPr>
          <p:cNvPr id="30" name="Date Placeholder 3">
            <a:extLst>
              <a:ext uri="{FF2B5EF4-FFF2-40B4-BE49-F238E27FC236}">
                <a16:creationId xmlns=""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B1D9D6-2977-ABCD-FDF8-51AFA5064E54}"/>
              </a:ext>
            </a:extLst>
          </p:cNvPr>
          <p:cNvSpPr>
            <a:spLocks noGrp="1"/>
          </p:cNvSpPr>
          <p:nvPr>
            <p:ph type="ctrTitle"/>
          </p:nvPr>
        </p:nvSpPr>
        <p:spPr>
          <a:xfrm>
            <a:off x="6309904" y="411479"/>
            <a:ext cx="5486400" cy="3291840"/>
          </a:xfrm>
        </p:spPr>
        <p:txBody>
          <a:bodyPr/>
          <a:lstStyle/>
          <a:p>
            <a:r>
              <a:rPr lang="en-US" dirty="0" smtClean="0">
                <a:latin typeface="Times New Roman" pitchFamily="18" charset="0"/>
                <a:cs typeface="Times New Roman" pitchFamily="18" charset="0"/>
              </a:rPr>
              <a:t>Number Plate Detection Vehicles</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3390304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 xmlns:a16="http://schemas.microsoft.com/office/drawing/2014/main" id="{F70BD87D-F7DA-961B-4024-A354DC87D168}"/>
              </a:ext>
            </a:extLst>
          </p:cNvPr>
          <p:cNvSpPr txBox="1">
            <a:spLocks/>
          </p:cNvSpPr>
          <p:nvPr/>
        </p:nvSpPr>
        <p:spPr>
          <a:xfrm>
            <a:off x="3409951" y="4895849"/>
            <a:ext cx="8058150" cy="1781175"/>
          </a:xfrm>
          <a:prstGeom prst="rect">
            <a:avLst/>
          </a:prstGeom>
        </p:spPr>
        <p:txBody>
          <a:bodyPr vert="horz" lIns="0" tIns="228600" rIns="0" bIns="0" rtlCol="0">
            <a:normAutofit/>
          </a:bodyPr>
          <a:lstStyle/>
          <a:p>
            <a:endParaRPr lang="en-US" sz="1600" dirty="0" smtClean="0">
              <a:solidFill>
                <a:schemeClr val="bg1"/>
              </a:solidFill>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Upload a sample image where the number plate needs to be detected.</a:t>
            </a:r>
          </a:p>
          <a:p>
            <a:pPr>
              <a:buFont typeface="Arial" pitchFamily="34" charset="0"/>
              <a:buChar char="•"/>
            </a:pPr>
            <a:endParaRPr lang="en-US" sz="1600" dirty="0" smtClean="0">
              <a:solidFill>
                <a:schemeClr val="bg1"/>
              </a:solidFill>
              <a:latin typeface="Times New Roman" pitchFamily="18" charset="0"/>
              <a:cs typeface="Times New Roman" pitchFamily="18" charset="0"/>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Once uploaded, our pre-trained model will process the image and identify the number plate.</a:t>
            </a:r>
          </a:p>
          <a:p>
            <a:pPr>
              <a:buFont typeface="Arial" pitchFamily="34" charset="0"/>
              <a:buChar char="•"/>
            </a:pPr>
            <a:endParaRPr lang="en-US" sz="1600" dirty="0" smtClean="0">
              <a:solidFill>
                <a:schemeClr val="bg1"/>
              </a:solidFill>
              <a:latin typeface="Times New Roman" pitchFamily="18" charset="0"/>
              <a:cs typeface="Times New Roman" pitchFamily="18" charset="0"/>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The detected plate will be cropped, the value extracted, and the result displayed.</a:t>
            </a:r>
          </a:p>
          <a:p>
            <a:pPr marL="283464" marR="0" lvl="0" indent="-283464"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endParaRPr kumimoji="0" lang="en-US" sz="1600" b="0" i="0" u="none" strike="noStrike" kern="1200" cap="none" spc="0" normalizeH="0" noProof="0" dirty="0" smtClean="0">
              <a:ln>
                <a:noFill/>
              </a:ln>
              <a:solidFill>
                <a:schemeClr val="bg1"/>
              </a:solidFill>
              <a:effectLst/>
              <a:uLnTx/>
              <a:uFillTx/>
              <a:latin typeface="Times New Roman" pitchFamily="18" charset="0"/>
              <a:ea typeface="+mn-ea"/>
              <a:cs typeface="Times New Roman" pitchFamily="18" charset="0"/>
            </a:endParaRPr>
          </a:p>
        </p:txBody>
      </p:sp>
      <p:pic>
        <p:nvPicPr>
          <p:cNvPr id="5122" name="Picture 2"/>
          <p:cNvPicPr>
            <a:picLocks noChangeAspect="1" noChangeArrowheads="1"/>
          </p:cNvPicPr>
          <p:nvPr/>
        </p:nvPicPr>
        <p:blipFill>
          <a:blip r:embed="rId3"/>
          <a:srcRect/>
          <a:stretch>
            <a:fillRect/>
          </a:stretch>
        </p:blipFill>
        <p:spPr bwMode="auto">
          <a:xfrm>
            <a:off x="1" y="1"/>
            <a:ext cx="6972300" cy="4832034"/>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6705132" y="1271589"/>
            <a:ext cx="5229693" cy="2900362"/>
          </a:xfrm>
          <a:prstGeom prst="rect">
            <a:avLst/>
          </a:prstGeom>
          <a:noFill/>
          <a:ln w="9525">
            <a:noFill/>
            <a:miter lim="800000"/>
            <a:headEnd/>
            <a:tailEnd/>
          </a:ln>
          <a:effectLst/>
        </p:spPr>
      </p:pic>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B8CE60-587E-1D5C-8B50-ED3441BA49CE}"/>
              </a:ext>
            </a:extLst>
          </p:cNvPr>
          <p:cNvSpPr>
            <a:spLocks noGrp="1"/>
          </p:cNvSpPr>
          <p:nvPr>
            <p:ph type="ctrTitle"/>
          </p:nvPr>
        </p:nvSpPr>
        <p:spPr>
          <a:xfrm>
            <a:off x="6299835" y="430529"/>
            <a:ext cx="5486400" cy="3291840"/>
          </a:xfrm>
        </p:spPr>
        <p:txBody>
          <a:bodyPr/>
          <a:lstStyle/>
          <a:p>
            <a:r>
              <a:rPr lang="en-US" sz="4800" dirty="0" smtClean="0">
                <a:latin typeface="Times New Roman" pitchFamily="18" charset="0"/>
                <a:cs typeface="Times New Roman" pitchFamily="18" charset="0"/>
              </a:rPr>
              <a:t>LLM Model</a:t>
            </a:r>
            <a:endParaRPr lang="en-US" sz="4800" dirty="0">
              <a:latin typeface="Times New Roman" pitchFamily="18" charset="0"/>
              <a:cs typeface="Times New Roman" pitchFamily="18" charset="0"/>
            </a:endParaRPr>
          </a:p>
        </p:txBody>
      </p:sp>
      <p:pic>
        <p:nvPicPr>
          <p:cNvPr id="12" name="Picture Placeholder 4" descr="A close-up of a wood grain">
            <a:extLst>
              <a:ext uri="{FF2B5EF4-FFF2-40B4-BE49-F238E27FC236}">
                <a16:creationId xmlns="" xmlns:a16="http://schemas.microsoft.com/office/drawing/2014/main" id="{7D5BDB53-9169-3BBC-9362-0539514AC7DD}"/>
              </a:ext>
            </a:extLst>
          </p:cNvPr>
          <p:cNvPicPr>
            <a:picLocks noGrp="1" noChangeAspect="1"/>
          </p:cNvPicPr>
          <p:nvPr>
            <p:ph type="pic" sz="quarter" idx="12"/>
          </p:nvPr>
        </p:nvPicPr>
        <p:blipFill rotWithShape="1">
          <a:blip r:embed="rId3">
            <a:extLst>
              <a:ext uri="{BEBA8EAE-BF5A-486C-A8C5-ECC9F3942E4B}">
                <a14:imgProps xmlns="" xmlns:a14="http://schemas.microsoft.com/office/drawing/2010/main">
                  <a14:imgLayer r:embed="rId4">
                    <a14:imgEffect>
                      <a14:colorTemperature colorTemp="4700"/>
                    </a14:imgEffect>
                    <a14:imgEffect>
                      <a14:saturation sat="0"/>
                    </a14:imgEffect>
                  </a14:imgLayer>
                </a14:imgProps>
              </a:ext>
              <a:ext uri="{28A0092B-C50C-407E-A947-70E740481C1C}">
                <a14:useLocalDpi xmlns="" xmlns:a14="http://schemas.microsoft.com/office/drawing/2010/main" val="0"/>
              </a:ext>
            </a:extLst>
          </a:blip>
          <a:srcRect/>
          <a:stretch/>
        </p:blipFill>
        <p:spPr>
          <a:xfrm>
            <a:off x="0" y="-11113"/>
            <a:ext cx="5791200" cy="6880226"/>
          </a:xfrm>
        </p:spPr>
      </p:pic>
    </p:spTree>
    <p:extLst>
      <p:ext uri="{BB962C8B-B14F-4D97-AF65-F5344CB8AC3E}">
        <p14:creationId xmlns="" xmlns:p14="http://schemas.microsoft.com/office/powerpoint/2010/main" val="1440871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45D3755-C3E2-975E-DE68-CDECC4B526EC}"/>
              </a:ext>
            </a:extLst>
          </p:cNvPr>
          <p:cNvSpPr>
            <a:spLocks noGrp="1"/>
          </p:cNvSpPr>
          <p:nvPr>
            <p:ph type="title"/>
          </p:nvPr>
        </p:nvSpPr>
        <p:spPr>
          <a:xfrm>
            <a:off x="594360" y="102876"/>
            <a:ext cx="10726783" cy="996582"/>
          </a:xfrm>
        </p:spPr>
        <p:txBody>
          <a:bodyPr/>
          <a:lstStyle/>
          <a:p>
            <a:r>
              <a:rPr lang="en-US" dirty="0" smtClean="0">
                <a:latin typeface="Times New Roman" pitchFamily="18" charset="0"/>
                <a:cs typeface="Times New Roman" pitchFamily="18" charset="0"/>
              </a:rPr>
              <a:t>Model Objective</a:t>
            </a:r>
            <a:endParaRPr lang="en-US" dirty="0">
              <a:latin typeface="Times New Roman" pitchFamily="18" charset="0"/>
              <a:cs typeface="Times New Roman" pitchFamily="18" charset="0"/>
            </a:endParaRPr>
          </a:p>
        </p:txBody>
      </p:sp>
      <p:sp>
        <p:nvSpPr>
          <p:cNvPr id="7" name="Text Placeholder 6">
            <a:extLst>
              <a:ext uri="{FF2B5EF4-FFF2-40B4-BE49-F238E27FC236}">
                <a16:creationId xmlns="" xmlns:a16="http://schemas.microsoft.com/office/drawing/2014/main" id="{F70BD87D-F7DA-961B-4024-A354DC87D168}"/>
              </a:ext>
            </a:extLst>
          </p:cNvPr>
          <p:cNvSpPr>
            <a:spLocks noGrp="1"/>
          </p:cNvSpPr>
          <p:nvPr>
            <p:ph sz="quarter" idx="13"/>
          </p:nvPr>
        </p:nvSpPr>
        <p:spPr>
          <a:xfrm>
            <a:off x="3276600" y="1390650"/>
            <a:ext cx="8276167" cy="5276850"/>
          </a:xfrm>
        </p:spPr>
        <p:txBody>
          <a:bodyPr>
            <a:normAutofit/>
          </a:bodyPr>
          <a:lstStyle/>
          <a:p>
            <a:r>
              <a:rPr lang="en-US" sz="1600" dirty="0" smtClean="0">
                <a:latin typeface="Times New Roman" pitchFamily="18" charset="0"/>
                <a:cs typeface="Times New Roman" pitchFamily="18" charset="0"/>
              </a:rPr>
              <a:t>The primary objective of this project is to design and implement a </a:t>
            </a:r>
            <a:r>
              <a:rPr lang="en-US" sz="1600" b="1" dirty="0" smtClean="0">
                <a:latin typeface="Times New Roman" pitchFamily="18" charset="0"/>
                <a:cs typeface="Times New Roman" pitchFamily="18" charset="0"/>
              </a:rPr>
              <a:t>Retrieval-Augmented Generation (RAG)</a:t>
            </a:r>
            <a:r>
              <a:rPr lang="en-US" sz="1600" dirty="0" smtClean="0">
                <a:latin typeface="Times New Roman" pitchFamily="18" charset="0"/>
                <a:cs typeface="Times New Roman" pitchFamily="18" charset="0"/>
              </a:rPr>
              <a:t> system powered by the </a:t>
            </a:r>
            <a:r>
              <a:rPr lang="en-US" sz="1600" b="1" dirty="0" smtClean="0">
                <a:latin typeface="Times New Roman" pitchFamily="18" charset="0"/>
                <a:cs typeface="Times New Roman" pitchFamily="18" charset="0"/>
              </a:rPr>
              <a:t>Llama 2</a:t>
            </a:r>
            <a:r>
              <a:rPr lang="en-US" sz="1600" dirty="0" smtClean="0">
                <a:latin typeface="Times New Roman" pitchFamily="18" charset="0"/>
                <a:cs typeface="Times New Roman" pitchFamily="18" charset="0"/>
              </a:rPr>
              <a:t> model. </a:t>
            </a:r>
          </a:p>
          <a:p>
            <a:r>
              <a:rPr lang="en-US" sz="1600" dirty="0" smtClean="0">
                <a:latin typeface="Times New Roman" pitchFamily="18" charset="0"/>
                <a:cs typeface="Times New Roman" pitchFamily="18" charset="0"/>
              </a:rPr>
              <a:t>In this system, users can upload PDFs or other documents and interact with it by asking questions. The model first retrieves the most relevant information from the uploaded content and then generates accurate, </a:t>
            </a:r>
            <a:r>
              <a:rPr lang="en-US" sz="1600" b="1" dirty="0" smtClean="0">
                <a:latin typeface="Times New Roman" pitchFamily="18" charset="0"/>
                <a:cs typeface="Times New Roman" pitchFamily="18" charset="0"/>
              </a:rPr>
              <a:t>context-aware responses</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This approach enhances the model’s ability to provide precise answers that are directly grounded in the user’s data rather than relying solely on pre-trained knowledge. </a:t>
            </a:r>
          </a:p>
        </p:txBody>
      </p:sp>
      <p:grpSp>
        <p:nvGrpSpPr>
          <p:cNvPr id="2" name="Group 18">
            <a:extLst>
              <a:ext uri="{FF2B5EF4-FFF2-40B4-BE49-F238E27FC236}">
                <a16:creationId xmlns="" xmlns:a16="http://schemas.microsoft.com/office/drawing/2014/main" id="{C78CEA4F-D72A-C069-6A51-328B103CA0CA}"/>
              </a:ext>
              <a:ext uri="{C183D7F6-B498-43B3-948B-1728B52AA6E4}">
                <adec:decorative xmlns=""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45D3755-C3E2-975E-DE68-CDECC4B526EC}"/>
              </a:ext>
            </a:extLst>
          </p:cNvPr>
          <p:cNvSpPr>
            <a:spLocks noGrp="1"/>
          </p:cNvSpPr>
          <p:nvPr>
            <p:ph type="title"/>
          </p:nvPr>
        </p:nvSpPr>
        <p:spPr>
          <a:xfrm>
            <a:off x="594360" y="102876"/>
            <a:ext cx="10726783" cy="996582"/>
          </a:xfrm>
        </p:spPr>
        <p:txBody>
          <a:bodyPr/>
          <a:lstStyle/>
          <a:p>
            <a:r>
              <a:rPr lang="en-US" dirty="0" smtClean="0">
                <a:latin typeface="Times New Roman" pitchFamily="18" charset="0"/>
                <a:cs typeface="Times New Roman" pitchFamily="18" charset="0"/>
              </a:rPr>
              <a:t>Model Development</a:t>
            </a:r>
            <a:endParaRPr lang="en-US" dirty="0">
              <a:latin typeface="Times New Roman" pitchFamily="18" charset="0"/>
              <a:cs typeface="Times New Roman" pitchFamily="18" charset="0"/>
            </a:endParaRPr>
          </a:p>
        </p:txBody>
      </p:sp>
      <p:sp>
        <p:nvSpPr>
          <p:cNvPr id="7" name="Text Placeholder 6">
            <a:extLst>
              <a:ext uri="{FF2B5EF4-FFF2-40B4-BE49-F238E27FC236}">
                <a16:creationId xmlns="" xmlns:a16="http://schemas.microsoft.com/office/drawing/2014/main" id="{F70BD87D-F7DA-961B-4024-A354DC87D168}"/>
              </a:ext>
            </a:extLst>
          </p:cNvPr>
          <p:cNvSpPr>
            <a:spLocks noGrp="1"/>
          </p:cNvSpPr>
          <p:nvPr>
            <p:ph sz="quarter" idx="13"/>
          </p:nvPr>
        </p:nvSpPr>
        <p:spPr>
          <a:xfrm>
            <a:off x="3276600" y="1390650"/>
            <a:ext cx="8276167" cy="5276850"/>
          </a:xfrm>
        </p:spPr>
        <p:txBody>
          <a:bodyPr>
            <a:normAutofit/>
          </a:bodyPr>
          <a:lstStyle/>
          <a:p>
            <a:r>
              <a:rPr lang="en-US" sz="1600" dirty="0" smtClean="0">
                <a:latin typeface="Times New Roman" pitchFamily="18" charset="0"/>
                <a:cs typeface="Times New Roman" pitchFamily="18" charset="0"/>
              </a:rPr>
              <a:t>Download the </a:t>
            </a:r>
            <a:r>
              <a:rPr lang="en-US" sz="1600" b="1" dirty="0" smtClean="0">
                <a:latin typeface="Times New Roman" pitchFamily="18" charset="0"/>
                <a:cs typeface="Times New Roman" pitchFamily="18" charset="0"/>
              </a:rPr>
              <a:t>LLM model </a:t>
            </a:r>
            <a:r>
              <a:rPr lang="en-US" sz="1600" dirty="0" smtClean="0">
                <a:latin typeface="Times New Roman" pitchFamily="18" charset="0"/>
                <a:cs typeface="Times New Roman" pitchFamily="18" charset="0"/>
              </a:rPr>
              <a:t>and store it in the specified drive path to prepare it for training based on the requirements.</a:t>
            </a:r>
          </a:p>
          <a:p>
            <a:r>
              <a:rPr lang="en-US" sz="1600" dirty="0" smtClean="0">
                <a:latin typeface="Times New Roman" pitchFamily="18" charset="0"/>
                <a:cs typeface="Times New Roman" pitchFamily="18" charset="0"/>
              </a:rPr>
              <a:t>Load the dataset from the designated </a:t>
            </a:r>
            <a:r>
              <a:rPr lang="en-US" sz="1600" b="1" dirty="0" smtClean="0">
                <a:latin typeface="Times New Roman" pitchFamily="18" charset="0"/>
                <a:cs typeface="Times New Roman" pitchFamily="18" charset="0"/>
              </a:rPr>
              <a:t>input folder </a:t>
            </a:r>
            <a:r>
              <a:rPr lang="en-US" sz="1600" dirty="0" smtClean="0">
                <a:latin typeface="Times New Roman" pitchFamily="18" charset="0"/>
                <a:cs typeface="Times New Roman" pitchFamily="18" charset="0"/>
              </a:rPr>
              <a:t>as per the given requirement.</a:t>
            </a:r>
          </a:p>
          <a:p>
            <a:r>
              <a:rPr lang="en-US" sz="1600" dirty="0" smtClean="0">
                <a:latin typeface="Times New Roman" pitchFamily="18" charset="0"/>
                <a:cs typeface="Times New Roman" pitchFamily="18" charset="0"/>
              </a:rPr>
              <a:t>Apply a </a:t>
            </a:r>
            <a:r>
              <a:rPr lang="en-US" sz="1600" b="1" dirty="0" smtClean="0">
                <a:latin typeface="Times New Roman" pitchFamily="18" charset="0"/>
                <a:cs typeface="Times New Roman" pitchFamily="18" charset="0"/>
              </a:rPr>
              <a:t>text splitter </a:t>
            </a:r>
            <a:r>
              <a:rPr lang="en-US" sz="1600" dirty="0" smtClean="0">
                <a:latin typeface="Times New Roman" pitchFamily="18" charset="0"/>
                <a:cs typeface="Times New Roman" pitchFamily="18" charset="0"/>
              </a:rPr>
              <a:t>to divide the content into chunks of the defined size.</a:t>
            </a:r>
          </a:p>
          <a:p>
            <a:r>
              <a:rPr lang="en-US" sz="1600" dirty="0" smtClean="0">
                <a:latin typeface="Times New Roman" pitchFamily="18" charset="0"/>
                <a:cs typeface="Times New Roman" pitchFamily="18" charset="0"/>
              </a:rPr>
              <a:t>Generate </a:t>
            </a:r>
            <a:r>
              <a:rPr lang="en-US" sz="1600" b="1" dirty="0" smtClean="0">
                <a:latin typeface="Times New Roman" pitchFamily="18" charset="0"/>
                <a:cs typeface="Times New Roman" pitchFamily="18" charset="0"/>
              </a:rPr>
              <a:t>embeddings</a:t>
            </a:r>
            <a:r>
              <a:rPr lang="en-US" sz="1600" dirty="0" smtClean="0">
                <a:latin typeface="Times New Roman" pitchFamily="18" charset="0"/>
                <a:cs typeface="Times New Roman" pitchFamily="18" charset="0"/>
              </a:rPr>
              <a:t> using Hugging Face’s embedding models.</a:t>
            </a:r>
          </a:p>
          <a:p>
            <a:r>
              <a:rPr lang="en-US" sz="1600" dirty="0" smtClean="0">
                <a:latin typeface="Times New Roman" pitchFamily="18" charset="0"/>
                <a:cs typeface="Times New Roman" pitchFamily="18" charset="0"/>
              </a:rPr>
              <a:t>Store the processed document data in a </a:t>
            </a:r>
            <a:r>
              <a:rPr lang="en-US" sz="1600" b="1" dirty="0" smtClean="0">
                <a:latin typeface="Times New Roman" pitchFamily="18" charset="0"/>
                <a:cs typeface="Times New Roman" pitchFamily="18" charset="0"/>
              </a:rPr>
              <a:t>vector database</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Load the model, design a </a:t>
            </a:r>
            <a:r>
              <a:rPr lang="en-US" sz="1600" b="1" dirty="0" smtClean="0">
                <a:latin typeface="Times New Roman" pitchFamily="18" charset="0"/>
                <a:cs typeface="Times New Roman" pitchFamily="18" charset="0"/>
              </a:rPr>
              <a:t>prompt</a:t>
            </a:r>
            <a:r>
              <a:rPr lang="en-US" sz="1600" dirty="0" smtClean="0">
                <a:latin typeface="Times New Roman" pitchFamily="18" charset="0"/>
                <a:cs typeface="Times New Roman" pitchFamily="18" charset="0"/>
              </a:rPr>
              <a:t>, and set up an </a:t>
            </a:r>
            <a:r>
              <a:rPr lang="en-US" sz="1600" b="1" dirty="0" smtClean="0">
                <a:latin typeface="Times New Roman" pitchFamily="18" charset="0"/>
                <a:cs typeface="Times New Roman" pitchFamily="18" charset="0"/>
              </a:rPr>
              <a:t>answer retrieval pipeline </a:t>
            </a:r>
            <a:r>
              <a:rPr lang="en-US" sz="1600" dirty="0" smtClean="0">
                <a:latin typeface="Times New Roman" pitchFamily="18" charset="0"/>
                <a:cs typeface="Times New Roman" pitchFamily="18" charset="0"/>
              </a:rPr>
              <a:t>to finalize the model.</a:t>
            </a:r>
          </a:p>
          <a:p>
            <a:r>
              <a:rPr lang="en-US" sz="1600" dirty="0" smtClean="0">
                <a:latin typeface="Times New Roman" pitchFamily="18" charset="0"/>
                <a:cs typeface="Times New Roman" pitchFamily="18" charset="0"/>
              </a:rPr>
              <a:t>Finally, input a question related to the uploaded document and </a:t>
            </a:r>
            <a:r>
              <a:rPr lang="en-US" sz="1600" b="1" dirty="0" smtClean="0">
                <a:latin typeface="Times New Roman" pitchFamily="18" charset="0"/>
                <a:cs typeface="Times New Roman" pitchFamily="18" charset="0"/>
              </a:rPr>
              <a:t>retrieve the answer from the model’s response.</a:t>
            </a:r>
          </a:p>
          <a:p>
            <a:endParaRPr lang="en-IN" sz="1600" dirty="0" smtClean="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p:txBody>
      </p:sp>
      <p:grpSp>
        <p:nvGrpSpPr>
          <p:cNvPr id="2" name="Group 18">
            <a:extLst>
              <a:ext uri="{FF2B5EF4-FFF2-40B4-BE49-F238E27FC236}">
                <a16:creationId xmlns="" xmlns:a16="http://schemas.microsoft.com/office/drawing/2014/main" id="{C78CEA4F-D72A-C069-6A51-328B103CA0CA}"/>
              </a:ext>
              <a:ext uri="{C183D7F6-B498-43B3-948B-1728B52AA6E4}">
                <adec:decorative xmlns=""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45D3755-C3E2-975E-DE68-CDECC4B526EC}"/>
              </a:ext>
            </a:extLst>
          </p:cNvPr>
          <p:cNvSpPr>
            <a:spLocks noGrp="1"/>
          </p:cNvSpPr>
          <p:nvPr>
            <p:ph type="title"/>
          </p:nvPr>
        </p:nvSpPr>
        <p:spPr>
          <a:xfrm>
            <a:off x="594360" y="102876"/>
            <a:ext cx="8082915" cy="840099"/>
          </a:xfrm>
        </p:spPr>
        <p:txBody>
          <a:bodyPr/>
          <a:lstStyle/>
          <a:p>
            <a:r>
              <a:rPr lang="en-US" dirty="0" smtClean="0">
                <a:latin typeface="Times New Roman" pitchFamily="18" charset="0"/>
                <a:cs typeface="Times New Roman" pitchFamily="18" charset="0"/>
              </a:rPr>
              <a:t>Sample Q&amp;A’s</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srcRect/>
          <a:stretch>
            <a:fillRect/>
          </a:stretch>
        </p:blipFill>
        <p:spPr bwMode="auto">
          <a:xfrm>
            <a:off x="0" y="3619499"/>
            <a:ext cx="6838950" cy="1274339"/>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150613" y="1052514"/>
            <a:ext cx="12041387" cy="995362"/>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0" y="2325689"/>
            <a:ext cx="11736388" cy="1107180"/>
          </a:xfrm>
          <a:prstGeom prst="rect">
            <a:avLst/>
          </a:prstGeom>
          <a:noFill/>
          <a:ln w="9525">
            <a:noFill/>
            <a:miter lim="800000"/>
            <a:headEnd/>
            <a:tailEnd/>
          </a:ln>
          <a:effectLst/>
        </p:spPr>
      </p:pic>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10C1B7-6E4E-3DEE-50C0-1CA3B14303EE}"/>
              </a:ext>
            </a:extLst>
          </p:cNvPr>
          <p:cNvSpPr>
            <a:spLocks noGrp="1"/>
          </p:cNvSpPr>
          <p:nvPr>
            <p:ph type="ctrTitle"/>
          </p:nvPr>
        </p:nvSpPr>
        <p:spPr>
          <a:xfrm>
            <a:off x="594360" y="411479"/>
            <a:ext cx="5486400" cy="3291840"/>
          </a:xfrm>
        </p:spPr>
        <p:txBody>
          <a:bodyPr/>
          <a:lstStyle/>
          <a:p>
            <a:r>
              <a:rPr lang="en-US" dirty="0">
                <a:latin typeface="Times New Roman" pitchFamily="18" charset="0"/>
                <a:cs typeface="Times New Roman" pitchFamily="18" charset="0"/>
              </a:rPr>
              <a:t>Thank you</a:t>
            </a:r>
          </a:p>
        </p:txBody>
      </p:sp>
      <p:sp>
        <p:nvSpPr>
          <p:cNvPr id="3" name="Text Placeholder 2">
            <a:extLst>
              <a:ext uri="{FF2B5EF4-FFF2-40B4-BE49-F238E27FC236}">
                <a16:creationId xmlns="" xmlns:a16="http://schemas.microsoft.com/office/drawing/2014/main" id="{8BE734F0-2DDD-AF70-F13D-F9E4C1929411}"/>
              </a:ext>
            </a:extLst>
          </p:cNvPr>
          <p:cNvSpPr>
            <a:spLocks noGrp="1"/>
          </p:cNvSpPr>
          <p:nvPr>
            <p:ph type="body" sz="quarter" idx="11"/>
          </p:nvPr>
        </p:nvSpPr>
        <p:spPr>
          <a:xfrm>
            <a:off x="594360" y="4549552"/>
            <a:ext cx="5486400" cy="1645920"/>
          </a:xfrm>
        </p:spPr>
        <p:txBody>
          <a:bodyPr/>
          <a:lstStyle/>
          <a:p>
            <a:r>
              <a:rPr lang="en-US" dirty="0" smtClean="0">
                <a:latin typeface="Times New Roman" pitchFamily="18" charset="0"/>
                <a:cs typeface="Times New Roman" pitchFamily="18" charset="0"/>
              </a:rPr>
              <a:t>Avinache. M</a:t>
            </a:r>
            <a:endParaRPr lang="en-US" dirty="0">
              <a:latin typeface="Times New Roman" pitchFamily="18" charset="0"/>
              <a:cs typeface="Times New Roman" pitchFamily="18" charset="0"/>
            </a:endParaRPr>
          </a:p>
          <a:p>
            <a:r>
              <a:rPr lang="en-US" dirty="0" smtClean="0">
                <a:latin typeface="Times New Roman" pitchFamily="18" charset="0"/>
                <a:cs typeface="Times New Roman" pitchFamily="18" charset="0"/>
              </a:rPr>
              <a:t>GUVI Team</a:t>
            </a:r>
          </a:p>
          <a:p>
            <a:r>
              <a:rPr lang="en-IN" dirty="0" smtClean="0">
                <a:latin typeface="Times New Roman" pitchFamily="18" charset="0"/>
                <a:cs typeface="Times New Roman" pitchFamily="18" charset="0"/>
              </a:rPr>
              <a:t>Data Analyst</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4261132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3B8EBC2C-6DD7-5003-38EB-40753046FE8C}"/>
              </a:ext>
            </a:extLst>
          </p:cNvPr>
          <p:cNvSpPr>
            <a:spLocks noGrp="1"/>
          </p:cNvSpPr>
          <p:nvPr>
            <p:ph sz="quarter" idx="13"/>
          </p:nvPr>
        </p:nvSpPr>
        <p:spPr>
          <a:xfrm>
            <a:off x="593723" y="2281239"/>
            <a:ext cx="7226301" cy="3653894"/>
          </a:xfrm>
        </p:spPr>
        <p:txBody>
          <a:bodyPr tIns="457200">
            <a:normAutofit fontScale="92500" lnSpcReduction="10000"/>
          </a:bodyPr>
          <a:lstStyle/>
          <a:p>
            <a:r>
              <a:rPr smtClean="0">
                <a:latin typeface="Times New Roman" pitchFamily="18" charset="0"/>
                <a:cs typeface="Times New Roman" pitchFamily="18" charset="0"/>
              </a:rPr>
              <a:t>	</a:t>
            </a:r>
            <a:r>
              <a:rPr b="0" smtClean="0">
                <a:latin typeface="Times New Roman" pitchFamily="18" charset="0"/>
                <a:cs typeface="Times New Roman" pitchFamily="18" charset="0"/>
              </a:rPr>
              <a:t>We are grateful for the opportunity to contribute to the project on Vehicle Number Plate Detection using computer vision. Traditional manual identification of license plates is not only slow and labor-intensive but also highly susceptible to human error. By automating this process, we can achieve greater efficiency, accuracy, and reliability across multiple domains, including law enforcement, parking systems, and toll management.</a:t>
            </a:r>
          </a:p>
          <a:p>
            <a:r>
              <a:rPr b="0" smtClean="0">
                <a:latin typeface="Times New Roman" pitchFamily="18" charset="0"/>
                <a:cs typeface="Times New Roman" pitchFamily="18" charset="0"/>
              </a:rPr>
              <a:t>Our work aims to deliver a robust solution for detecting number plates and accurately extracting the alphanumeric characters, ensuring a faster and more effective approach compared to manual methods.</a:t>
            </a:r>
          </a:p>
          <a:p>
            <a:pPr>
              <a:buNone/>
            </a:pPr>
            <a:endParaRPr smtClean="0">
              <a:latin typeface="Times New Roman" pitchFamily="18" charset="0"/>
              <a:cs typeface="Times New Roman" pitchFamily="18" charset="0"/>
            </a:endParaRPr>
          </a:p>
        </p:txBody>
      </p:sp>
    </p:spTree>
    <p:extLst>
      <p:ext uri="{BB962C8B-B14F-4D97-AF65-F5344CB8AC3E}">
        <p14:creationId xmlns="" xmlns:p14="http://schemas.microsoft.com/office/powerpoint/2010/main" val="3346685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close-up of a plant">
            <a:extLst>
              <a:ext uri="{FF2B5EF4-FFF2-40B4-BE49-F238E27FC236}">
                <a16:creationId xmlns="" xmlns:a16="http://schemas.microsoft.com/office/drawing/2014/main" id="{8DB431A1-9806-9CFE-0E5F-1A5611C2A666}"/>
              </a:ext>
            </a:extLst>
          </p:cNvPr>
          <p:cNvPicPr>
            <a:picLocks noGrp="1" noChangeAspect="1"/>
          </p:cNvPicPr>
          <p:nvPr>
            <p:ph type="pic" sz="quarter" idx="13"/>
          </p:nvPr>
        </p:nvPicPr>
        <p:blipFill>
          <a:blip r:embed="rId3">
            <a:extLst>
              <a:ext uri="{28A0092B-C50C-407E-A947-70E740481C1C}">
                <a14:useLocalDpi xmlns="" xmlns:a14="http://schemas.microsoft.com/office/drawing/2010/main" val="0"/>
              </a:ext>
            </a:extLst>
          </a:blip>
          <a:srcRect l="23" r="23"/>
          <a:stretch/>
        </p:blipFill>
        <p:spPr>
          <a:xfrm>
            <a:off x="0" y="-16934"/>
            <a:ext cx="12192000" cy="6880225"/>
          </a:xfrm>
        </p:spPr>
      </p:pic>
      <p:sp>
        <p:nvSpPr>
          <p:cNvPr id="3" name="Title 2">
            <a:extLst>
              <a:ext uri="{FF2B5EF4-FFF2-40B4-BE49-F238E27FC236}">
                <a16:creationId xmlns="" xmlns:a16="http://schemas.microsoft.com/office/drawing/2014/main" id="{9C37279A-330D-886F-340D-494A5005E5FC}"/>
              </a:ext>
            </a:extLst>
          </p:cNvPr>
          <p:cNvSpPr>
            <a:spLocks noGrp="1"/>
          </p:cNvSpPr>
          <p:nvPr>
            <p:ph type="title"/>
          </p:nvPr>
        </p:nvSpPr>
        <p:spPr>
          <a:xfrm>
            <a:off x="6309359" y="444933"/>
            <a:ext cx="5477479" cy="3291840"/>
          </a:xfrm>
        </p:spPr>
        <p:txBody>
          <a:bodyPr/>
          <a:lstStyle/>
          <a:p>
            <a:r>
              <a:rPr lang="en-US" b="0" dirty="0" smtClean="0">
                <a:latin typeface="Times New Roman" pitchFamily="18" charset="0"/>
                <a:cs typeface="Times New Roman" pitchFamily="18" charset="0"/>
              </a:rPr>
              <a:t>Model Creation</a:t>
            </a:r>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2249372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45D3755-C3E2-975E-DE68-CDECC4B526EC}"/>
              </a:ext>
            </a:extLst>
          </p:cNvPr>
          <p:cNvSpPr>
            <a:spLocks noGrp="1"/>
          </p:cNvSpPr>
          <p:nvPr>
            <p:ph type="title"/>
          </p:nvPr>
        </p:nvSpPr>
        <p:spPr>
          <a:xfrm>
            <a:off x="399627" y="160866"/>
            <a:ext cx="10873740" cy="724747"/>
          </a:xfrm>
        </p:spPr>
        <p:txBody>
          <a:bodyPr/>
          <a:lstStyle/>
          <a:p>
            <a:r>
              <a:rPr lang="en-US" dirty="0" smtClean="0">
                <a:latin typeface="Times New Roman" pitchFamily="18" charset="0"/>
                <a:cs typeface="Times New Roman" pitchFamily="18" charset="0"/>
              </a:rPr>
              <a:t>Steps for Model creation</a:t>
            </a:r>
            <a:endParaRPr lang="en-US" dirty="0">
              <a:latin typeface="Times New Roman" pitchFamily="18" charset="0"/>
              <a:cs typeface="Times New Roman" pitchFamily="18" charset="0"/>
            </a:endParaRPr>
          </a:p>
        </p:txBody>
      </p:sp>
      <p:sp>
        <p:nvSpPr>
          <p:cNvPr id="7" name="Text Placeholder 6">
            <a:extLst>
              <a:ext uri="{FF2B5EF4-FFF2-40B4-BE49-F238E27FC236}">
                <a16:creationId xmlns="" xmlns:a16="http://schemas.microsoft.com/office/drawing/2014/main" id="{F70BD87D-F7DA-961B-4024-A354DC87D168}"/>
              </a:ext>
            </a:extLst>
          </p:cNvPr>
          <p:cNvSpPr>
            <a:spLocks noGrp="1"/>
          </p:cNvSpPr>
          <p:nvPr>
            <p:ph sz="quarter" idx="13"/>
          </p:nvPr>
        </p:nvSpPr>
        <p:spPr>
          <a:xfrm>
            <a:off x="3056467" y="1278466"/>
            <a:ext cx="8411633" cy="4703233"/>
          </a:xfrm>
        </p:spPr>
        <p:txBody>
          <a:bodyPr>
            <a:normAutofit/>
          </a:bodyPr>
          <a:lstStyle/>
          <a:p>
            <a:r>
              <a:rPr lang="en-US" sz="1600" dirty="0" smtClean="0">
                <a:latin typeface="Times New Roman" pitchFamily="18" charset="0"/>
                <a:cs typeface="Times New Roman" pitchFamily="18" charset="0"/>
              </a:rPr>
              <a:t>Clone the </a:t>
            </a:r>
            <a:r>
              <a:rPr lang="en-US" sz="1600" b="1" dirty="0" smtClean="0">
                <a:latin typeface="Times New Roman" pitchFamily="18" charset="0"/>
                <a:cs typeface="Times New Roman" pitchFamily="18" charset="0"/>
              </a:rPr>
              <a:t>YOLOv5</a:t>
            </a:r>
            <a:r>
              <a:rPr lang="en-US" sz="1600" dirty="0" smtClean="0">
                <a:latin typeface="Times New Roman" pitchFamily="18" charset="0"/>
                <a:cs typeface="Times New Roman" pitchFamily="18" charset="0"/>
              </a:rPr>
              <a:t> repository from </a:t>
            </a:r>
            <a:r>
              <a:rPr lang="en-US" sz="1600" b="1" dirty="0" smtClean="0">
                <a:latin typeface="Times New Roman" pitchFamily="18" charset="0"/>
                <a:cs typeface="Times New Roman" pitchFamily="18" charset="0"/>
              </a:rPr>
              <a:t>GitHub</a:t>
            </a:r>
            <a:r>
              <a:rPr lang="en-US" sz="1600" dirty="0" smtClean="0">
                <a:latin typeface="Times New Roman" pitchFamily="18" charset="0"/>
                <a:cs typeface="Times New Roman" pitchFamily="18" charset="0"/>
              </a:rPr>
              <a:t> into the local system.</a:t>
            </a:r>
          </a:p>
          <a:p>
            <a:r>
              <a:rPr lang="en-US" sz="1600" dirty="0" smtClean="0">
                <a:latin typeface="Times New Roman" pitchFamily="18" charset="0"/>
                <a:cs typeface="Times New Roman" pitchFamily="18" charset="0"/>
              </a:rPr>
              <a:t>Create separate directories for </a:t>
            </a:r>
            <a:r>
              <a:rPr lang="en-US" sz="1600" b="1" dirty="0" smtClean="0">
                <a:latin typeface="Times New Roman" pitchFamily="18" charset="0"/>
                <a:cs typeface="Times New Roman" pitchFamily="18" charset="0"/>
              </a:rPr>
              <a:t>labels</a:t>
            </a:r>
            <a:r>
              <a:rPr lang="en-US" sz="1600" dirty="0" smtClean="0">
                <a:latin typeface="Times New Roman" pitchFamily="18" charset="0"/>
                <a:cs typeface="Times New Roman" pitchFamily="18" charset="0"/>
              </a:rPr>
              <a:t> and </a:t>
            </a:r>
            <a:r>
              <a:rPr lang="en-US" sz="1600" b="1" dirty="0" smtClean="0">
                <a:latin typeface="Times New Roman" pitchFamily="18" charset="0"/>
                <a:cs typeface="Times New Roman" pitchFamily="18" charset="0"/>
              </a:rPr>
              <a:t>training images</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Place the sample </a:t>
            </a:r>
            <a:r>
              <a:rPr lang="en-US" sz="1600" b="1" dirty="0" smtClean="0">
                <a:latin typeface="Times New Roman" pitchFamily="18" charset="0"/>
                <a:cs typeface="Times New Roman" pitchFamily="18" charset="0"/>
              </a:rPr>
              <a:t>label files </a:t>
            </a:r>
            <a:r>
              <a:rPr lang="en-US" sz="1600" dirty="0" smtClean="0">
                <a:latin typeface="Times New Roman" pitchFamily="18" charset="0"/>
                <a:cs typeface="Times New Roman" pitchFamily="18" charset="0"/>
              </a:rPr>
              <a:t>and </a:t>
            </a:r>
            <a:r>
              <a:rPr lang="en-US" sz="1600" b="1" dirty="0" smtClean="0">
                <a:latin typeface="Times New Roman" pitchFamily="18" charset="0"/>
                <a:cs typeface="Times New Roman" pitchFamily="18" charset="0"/>
              </a:rPr>
              <a:t>image files </a:t>
            </a:r>
            <a:r>
              <a:rPr lang="en-US" sz="1600" dirty="0" smtClean="0">
                <a:latin typeface="Times New Roman" pitchFamily="18" charset="0"/>
                <a:cs typeface="Times New Roman" pitchFamily="18" charset="0"/>
              </a:rPr>
              <a:t>for number plate detection into their respective folders.</a:t>
            </a:r>
          </a:p>
          <a:p>
            <a:r>
              <a:rPr lang="en-US" sz="1600" dirty="0" smtClean="0">
                <a:latin typeface="Times New Roman" pitchFamily="18" charset="0"/>
                <a:cs typeface="Times New Roman" pitchFamily="18" charset="0"/>
              </a:rPr>
              <a:t>Implement a function to </a:t>
            </a:r>
            <a:r>
              <a:rPr lang="en-US" sz="1600" b="1" dirty="0" smtClean="0">
                <a:latin typeface="Times New Roman" pitchFamily="18" charset="0"/>
                <a:cs typeface="Times New Roman" pitchFamily="18" charset="0"/>
              </a:rPr>
              <a:t>detect</a:t>
            </a:r>
            <a:r>
              <a:rPr lang="en-US" sz="1600" dirty="0" smtClean="0">
                <a:latin typeface="Times New Roman" pitchFamily="18" charset="0"/>
                <a:cs typeface="Times New Roman" pitchFamily="18" charset="0"/>
              </a:rPr>
              <a:t> and </a:t>
            </a:r>
            <a:r>
              <a:rPr lang="en-US" sz="1600" b="1" dirty="0" smtClean="0">
                <a:latin typeface="Times New Roman" pitchFamily="18" charset="0"/>
                <a:cs typeface="Times New Roman" pitchFamily="18" charset="0"/>
              </a:rPr>
              <a:t>filter</a:t>
            </a:r>
            <a:r>
              <a:rPr lang="en-US" sz="1600" dirty="0" smtClean="0">
                <a:latin typeface="Times New Roman" pitchFamily="18" charset="0"/>
                <a:cs typeface="Times New Roman" pitchFamily="18" charset="0"/>
              </a:rPr>
              <a:t> out </a:t>
            </a:r>
            <a:r>
              <a:rPr lang="en-US" sz="1600" b="1" dirty="0" smtClean="0">
                <a:latin typeface="Times New Roman" pitchFamily="18" charset="0"/>
                <a:cs typeface="Times New Roman" pitchFamily="18" charset="0"/>
              </a:rPr>
              <a:t>blurred images.</a:t>
            </a:r>
          </a:p>
          <a:p>
            <a:r>
              <a:rPr lang="en-US" sz="1600" dirty="0" smtClean="0">
                <a:latin typeface="Times New Roman" pitchFamily="18" charset="0"/>
                <a:cs typeface="Times New Roman" pitchFamily="18" charset="0"/>
              </a:rPr>
              <a:t>Enhance image quality by applying </a:t>
            </a:r>
            <a:r>
              <a:rPr lang="en-US" sz="1600" b="1" dirty="0" smtClean="0">
                <a:latin typeface="Times New Roman" pitchFamily="18" charset="0"/>
                <a:cs typeface="Times New Roman" pitchFamily="18" charset="0"/>
              </a:rPr>
              <a:t>brightness adjustment </a:t>
            </a:r>
            <a:r>
              <a:rPr lang="en-US" sz="1600" dirty="0" smtClean="0">
                <a:latin typeface="Times New Roman" pitchFamily="18" charset="0"/>
                <a:cs typeface="Times New Roman" pitchFamily="18" charset="0"/>
              </a:rPr>
              <a:t>and </a:t>
            </a:r>
            <a:r>
              <a:rPr lang="en-US" sz="1600" b="1" dirty="0" smtClean="0">
                <a:latin typeface="Times New Roman" pitchFamily="18" charset="0"/>
                <a:cs typeface="Times New Roman" pitchFamily="18" charset="0"/>
              </a:rPr>
              <a:t>clarity improvement techniques</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Perform </a:t>
            </a:r>
            <a:r>
              <a:rPr lang="en-US" sz="1600" b="1" dirty="0" smtClean="0">
                <a:latin typeface="Times New Roman" pitchFamily="18" charset="0"/>
                <a:cs typeface="Times New Roman" pitchFamily="18" charset="0"/>
              </a:rPr>
              <a:t>image preprocessing </a:t>
            </a:r>
            <a:r>
              <a:rPr lang="en-US" sz="1600" dirty="0" smtClean="0">
                <a:latin typeface="Times New Roman" pitchFamily="18" charset="0"/>
                <a:cs typeface="Times New Roman" pitchFamily="18" charset="0"/>
              </a:rPr>
              <a:t>and save the processed images back to the same directory.</a:t>
            </a:r>
          </a:p>
          <a:p>
            <a:r>
              <a:rPr lang="en-US" sz="1600" dirty="0" smtClean="0">
                <a:latin typeface="Times New Roman" pitchFamily="18" charset="0"/>
                <a:cs typeface="Times New Roman" pitchFamily="18" charset="0"/>
              </a:rPr>
              <a:t>Configure the training parameters and prepare a </a:t>
            </a:r>
            <a:r>
              <a:rPr lang="en-US" sz="1600" b="1" dirty="0" smtClean="0">
                <a:latin typeface="Times New Roman" pitchFamily="18" charset="0"/>
                <a:cs typeface="Times New Roman" pitchFamily="18" charset="0"/>
              </a:rPr>
              <a:t>YAML configuration file </a:t>
            </a:r>
            <a:r>
              <a:rPr lang="en-US" sz="1600" dirty="0" smtClean="0">
                <a:latin typeface="Times New Roman" pitchFamily="18" charset="0"/>
                <a:cs typeface="Times New Roman" pitchFamily="18" charset="0"/>
              </a:rPr>
              <a:t>for the YOLOv5 model.</a:t>
            </a:r>
          </a:p>
          <a:p>
            <a:r>
              <a:rPr lang="en-US" sz="1600" dirty="0" smtClean="0">
                <a:latin typeface="Times New Roman" pitchFamily="18" charset="0"/>
                <a:cs typeface="Times New Roman" pitchFamily="18" charset="0"/>
              </a:rPr>
              <a:t>Define the </a:t>
            </a:r>
            <a:r>
              <a:rPr lang="en-US" sz="1600" b="1" dirty="0" smtClean="0">
                <a:latin typeface="Times New Roman" pitchFamily="18" charset="0"/>
                <a:cs typeface="Times New Roman" pitchFamily="18" charset="0"/>
              </a:rPr>
              <a:t>batch size </a:t>
            </a:r>
            <a:r>
              <a:rPr lang="en-US" sz="1600" dirty="0" smtClean="0">
                <a:latin typeface="Times New Roman" pitchFamily="18" charset="0"/>
                <a:cs typeface="Times New Roman" pitchFamily="18" charset="0"/>
              </a:rPr>
              <a:t>and </a:t>
            </a:r>
            <a:r>
              <a:rPr lang="en-US" sz="1600" b="1" dirty="0" smtClean="0">
                <a:latin typeface="Times New Roman" pitchFamily="18" charset="0"/>
                <a:cs typeface="Times New Roman" pitchFamily="18" charset="0"/>
              </a:rPr>
              <a:t>number of epochs</a:t>
            </a:r>
            <a:r>
              <a:rPr lang="en-US" sz="1600" dirty="0" smtClean="0">
                <a:latin typeface="Times New Roman" pitchFamily="18" charset="0"/>
                <a:cs typeface="Times New Roman" pitchFamily="18" charset="0"/>
              </a:rPr>
              <a:t>, then train the model using the specified YOLO settings.</a:t>
            </a:r>
          </a:p>
          <a:p>
            <a:r>
              <a:rPr lang="en-US" sz="1600" dirty="0" smtClean="0">
                <a:latin typeface="Times New Roman" pitchFamily="18" charset="0"/>
                <a:cs typeface="Times New Roman" pitchFamily="18" charset="0"/>
              </a:rPr>
              <a:t>Save the trained model locally for </a:t>
            </a:r>
            <a:r>
              <a:rPr lang="en-US" sz="1600" b="1" dirty="0" smtClean="0">
                <a:latin typeface="Times New Roman" pitchFamily="18" charset="0"/>
                <a:cs typeface="Times New Roman" pitchFamily="18" charset="0"/>
              </a:rPr>
              <a:t>future use in number plate detection</a:t>
            </a:r>
            <a:r>
              <a:rPr lang="en-US" sz="1600" dirty="0" smtClean="0"/>
              <a:t>.</a:t>
            </a:r>
          </a:p>
          <a:p>
            <a:endParaRPr lang="en-US" sz="1600" dirty="0">
              <a:latin typeface="Times New Roman" pitchFamily="18" charset="0"/>
              <a:cs typeface="Times New Roman" pitchFamily="18" charset="0"/>
            </a:endParaRPr>
          </a:p>
        </p:txBody>
      </p:sp>
      <p:grpSp>
        <p:nvGrpSpPr>
          <p:cNvPr id="19" name="Group 18">
            <a:extLst>
              <a:ext uri="{FF2B5EF4-FFF2-40B4-BE49-F238E27FC236}">
                <a16:creationId xmlns="" xmlns:a16="http://schemas.microsoft.com/office/drawing/2014/main" id="{C78CEA4F-D72A-C069-6A51-328B103CA0CA}"/>
              </a:ext>
              <a:ext uri="{C183D7F6-B498-43B3-948B-1728B52AA6E4}">
                <adec:decorative xmlns=""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45D3755-C3E2-975E-DE68-CDECC4B526EC}"/>
              </a:ext>
            </a:extLst>
          </p:cNvPr>
          <p:cNvSpPr>
            <a:spLocks noGrp="1"/>
          </p:cNvSpPr>
          <p:nvPr>
            <p:ph type="title"/>
          </p:nvPr>
        </p:nvSpPr>
        <p:spPr>
          <a:xfrm>
            <a:off x="399627" y="160866"/>
            <a:ext cx="10873740" cy="724747"/>
          </a:xfrm>
        </p:spPr>
        <p:txBody>
          <a:bodyPr/>
          <a:lstStyle/>
          <a:p>
            <a:r>
              <a:rPr lang="en-US" dirty="0" smtClean="0">
                <a:latin typeface="Times New Roman" pitchFamily="18" charset="0"/>
                <a:cs typeface="Times New Roman" pitchFamily="18" charset="0"/>
              </a:rPr>
              <a:t>Steps for Streamlit Application</a:t>
            </a:r>
            <a:endParaRPr lang="en-US" dirty="0">
              <a:latin typeface="Times New Roman" pitchFamily="18" charset="0"/>
              <a:cs typeface="Times New Roman" pitchFamily="18" charset="0"/>
            </a:endParaRPr>
          </a:p>
        </p:txBody>
      </p:sp>
      <p:sp>
        <p:nvSpPr>
          <p:cNvPr id="7" name="Text Placeholder 6">
            <a:extLst>
              <a:ext uri="{FF2B5EF4-FFF2-40B4-BE49-F238E27FC236}">
                <a16:creationId xmlns="" xmlns:a16="http://schemas.microsoft.com/office/drawing/2014/main" id="{F70BD87D-F7DA-961B-4024-A354DC87D168}"/>
              </a:ext>
            </a:extLst>
          </p:cNvPr>
          <p:cNvSpPr>
            <a:spLocks noGrp="1"/>
          </p:cNvSpPr>
          <p:nvPr>
            <p:ph sz="quarter" idx="13"/>
          </p:nvPr>
        </p:nvSpPr>
        <p:spPr>
          <a:xfrm>
            <a:off x="3056467" y="1278466"/>
            <a:ext cx="8411633" cy="4703233"/>
          </a:xfrm>
        </p:spPr>
        <p:txBody>
          <a:bodyPr>
            <a:normAutofit/>
          </a:bodyPr>
          <a:lstStyle/>
          <a:p>
            <a:r>
              <a:rPr lang="en-US" sz="1600" dirty="0" smtClean="0">
                <a:latin typeface="Times New Roman" pitchFamily="18" charset="0"/>
                <a:cs typeface="Times New Roman" pitchFamily="18" charset="0"/>
              </a:rPr>
              <a:t>Add the </a:t>
            </a:r>
            <a:r>
              <a:rPr lang="en-US" sz="1600" b="1" dirty="0" smtClean="0">
                <a:latin typeface="Times New Roman" pitchFamily="18" charset="0"/>
                <a:cs typeface="Times New Roman" pitchFamily="18" charset="0"/>
              </a:rPr>
              <a:t>YOLOv5</a:t>
            </a:r>
            <a:r>
              <a:rPr lang="en-US" sz="1600" dirty="0" smtClean="0">
                <a:latin typeface="Times New Roman" pitchFamily="18" charset="0"/>
                <a:cs typeface="Times New Roman" pitchFamily="18" charset="0"/>
              </a:rPr>
              <a:t> model file to the project repository.</a:t>
            </a:r>
          </a:p>
          <a:p>
            <a:r>
              <a:rPr lang="en-US" sz="1600" dirty="0" smtClean="0">
                <a:latin typeface="Times New Roman" pitchFamily="18" charset="0"/>
                <a:cs typeface="Times New Roman" pitchFamily="18" charset="0"/>
              </a:rPr>
              <a:t>Initialize the model using </a:t>
            </a:r>
            <a:r>
              <a:rPr lang="en-US" sz="1600" b="1" dirty="0" err="1" smtClean="0">
                <a:latin typeface="Times New Roman" pitchFamily="18" charset="0"/>
                <a:cs typeface="Times New Roman" pitchFamily="18" charset="0"/>
              </a:rPr>
              <a:t>torch.hub.load</a:t>
            </a:r>
            <a:r>
              <a:rPr lang="en-US" sz="1600" b="1"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Create dedicated directories for </a:t>
            </a:r>
            <a:r>
              <a:rPr lang="en-US" sz="1600" b="1" dirty="0" smtClean="0">
                <a:latin typeface="Times New Roman" pitchFamily="18" charset="0"/>
                <a:cs typeface="Times New Roman" pitchFamily="18" charset="0"/>
              </a:rPr>
              <a:t>results</a:t>
            </a:r>
            <a:r>
              <a:rPr lang="en-US" sz="1600" dirty="0" smtClean="0">
                <a:latin typeface="Times New Roman" pitchFamily="18" charset="0"/>
                <a:cs typeface="Times New Roman" pitchFamily="18" charset="0"/>
              </a:rPr>
              <a:t> and </a:t>
            </a:r>
            <a:r>
              <a:rPr lang="en-US" sz="1600" b="1" dirty="0" smtClean="0">
                <a:latin typeface="Times New Roman" pitchFamily="18" charset="0"/>
                <a:cs typeface="Times New Roman" pitchFamily="18" charset="0"/>
              </a:rPr>
              <a:t>cropped</a:t>
            </a:r>
            <a:r>
              <a:rPr lang="en-US" sz="1600" dirty="0" smtClean="0">
                <a:latin typeface="Times New Roman" pitchFamily="18" charset="0"/>
                <a:cs typeface="Times New Roman" pitchFamily="18" charset="0"/>
              </a:rPr>
              <a:t> images.</a:t>
            </a:r>
          </a:p>
          <a:p>
            <a:r>
              <a:rPr lang="en-US" sz="1600" dirty="0" smtClean="0">
                <a:latin typeface="Times New Roman" pitchFamily="18" charset="0"/>
                <a:cs typeface="Times New Roman" pitchFamily="18" charset="0"/>
              </a:rPr>
              <a:t>Since YOLOv5 generates a new results folder each time, implement a method to </a:t>
            </a:r>
            <a:r>
              <a:rPr lang="en-US" sz="1600" b="1" dirty="0" smtClean="0">
                <a:latin typeface="Times New Roman" pitchFamily="18" charset="0"/>
                <a:cs typeface="Times New Roman" pitchFamily="18" charset="0"/>
              </a:rPr>
              <a:t>remove the existing results</a:t>
            </a:r>
            <a:r>
              <a:rPr lang="en-US" sz="1600" dirty="0" smtClean="0">
                <a:latin typeface="Times New Roman" pitchFamily="18" charset="0"/>
                <a:cs typeface="Times New Roman" pitchFamily="18" charset="0"/>
              </a:rPr>
              <a:t> folder before saving new outputs.</a:t>
            </a:r>
          </a:p>
          <a:p>
            <a:r>
              <a:rPr lang="en-US" sz="1600" dirty="0" smtClean="0">
                <a:latin typeface="Times New Roman" pitchFamily="18" charset="0"/>
                <a:cs typeface="Times New Roman" pitchFamily="18" charset="0"/>
              </a:rPr>
              <a:t>Build a </a:t>
            </a:r>
            <a:r>
              <a:rPr lang="en-US" sz="1600" b="1" dirty="0" smtClean="0">
                <a:latin typeface="Times New Roman" pitchFamily="18" charset="0"/>
                <a:cs typeface="Times New Roman" pitchFamily="18" charset="0"/>
              </a:rPr>
              <a:t>Streamlit interface </a:t>
            </a:r>
            <a:r>
              <a:rPr lang="en-US" sz="1600" dirty="0" smtClean="0">
                <a:latin typeface="Times New Roman" pitchFamily="18" charset="0"/>
                <a:cs typeface="Times New Roman" pitchFamily="18" charset="0"/>
              </a:rPr>
              <a:t>for user interaction.</a:t>
            </a:r>
          </a:p>
          <a:p>
            <a:r>
              <a:rPr lang="en-US" sz="1600" dirty="0" smtClean="0">
                <a:latin typeface="Times New Roman" pitchFamily="18" charset="0"/>
                <a:cs typeface="Times New Roman" pitchFamily="18" charset="0"/>
              </a:rPr>
              <a:t>Allow users to </a:t>
            </a:r>
            <a:r>
              <a:rPr lang="en-US" sz="1600" b="1" dirty="0" smtClean="0">
                <a:latin typeface="Times New Roman" pitchFamily="18" charset="0"/>
                <a:cs typeface="Times New Roman" pitchFamily="18" charset="0"/>
              </a:rPr>
              <a:t>upload images </a:t>
            </a:r>
            <a:r>
              <a:rPr lang="en-US" sz="1600" dirty="0" smtClean="0">
                <a:latin typeface="Times New Roman" pitchFamily="18" charset="0"/>
                <a:cs typeface="Times New Roman" pitchFamily="18" charset="0"/>
              </a:rPr>
              <a:t>for number plate detection.</a:t>
            </a:r>
          </a:p>
          <a:p>
            <a:r>
              <a:rPr lang="en-US" sz="1600" dirty="0" smtClean="0">
                <a:latin typeface="Times New Roman" pitchFamily="18" charset="0"/>
                <a:cs typeface="Times New Roman" pitchFamily="18" charset="0"/>
              </a:rPr>
              <a:t>From the detection results, </a:t>
            </a:r>
            <a:r>
              <a:rPr lang="en-US" sz="1600" b="1" dirty="0" smtClean="0">
                <a:latin typeface="Times New Roman" pitchFamily="18" charset="0"/>
                <a:cs typeface="Times New Roman" pitchFamily="18" charset="0"/>
              </a:rPr>
              <a:t>save the processed images </a:t>
            </a:r>
            <a:r>
              <a:rPr lang="en-US" sz="1600" dirty="0" smtClean="0">
                <a:latin typeface="Times New Roman" pitchFamily="18" charset="0"/>
                <a:cs typeface="Times New Roman" pitchFamily="18" charset="0"/>
              </a:rPr>
              <a:t>and extract the </a:t>
            </a:r>
            <a:r>
              <a:rPr lang="en-US" sz="1600" b="1" dirty="0" smtClean="0">
                <a:latin typeface="Times New Roman" pitchFamily="18" charset="0"/>
                <a:cs typeface="Times New Roman" pitchFamily="18" charset="0"/>
              </a:rPr>
              <a:t>cropped number plates</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Apply </a:t>
            </a:r>
            <a:r>
              <a:rPr lang="en-US" sz="1600" b="1" dirty="0" smtClean="0">
                <a:latin typeface="Times New Roman" pitchFamily="18" charset="0"/>
                <a:cs typeface="Times New Roman" pitchFamily="18" charset="0"/>
              </a:rPr>
              <a:t>EasyOCR</a:t>
            </a:r>
            <a:r>
              <a:rPr lang="en-US" sz="1600" dirty="0" smtClean="0">
                <a:latin typeface="Times New Roman" pitchFamily="18" charset="0"/>
                <a:cs typeface="Times New Roman" pitchFamily="18" charset="0"/>
              </a:rPr>
              <a:t> to recognize and extract text from the cropped plates.</a:t>
            </a:r>
          </a:p>
          <a:p>
            <a:r>
              <a:rPr lang="en-US" sz="1600" b="1" dirty="0" smtClean="0">
                <a:latin typeface="Times New Roman" pitchFamily="18" charset="0"/>
                <a:cs typeface="Times New Roman" pitchFamily="18" charset="0"/>
              </a:rPr>
              <a:t>Display</a:t>
            </a:r>
            <a:r>
              <a:rPr lang="en-US" sz="1600" dirty="0" smtClean="0">
                <a:latin typeface="Times New Roman" pitchFamily="18" charset="0"/>
                <a:cs typeface="Times New Roman" pitchFamily="18" charset="0"/>
              </a:rPr>
              <a:t> the </a:t>
            </a:r>
            <a:r>
              <a:rPr lang="en-US" sz="1600" b="1" dirty="0" smtClean="0">
                <a:latin typeface="Times New Roman" pitchFamily="18" charset="0"/>
                <a:cs typeface="Times New Roman" pitchFamily="18" charset="0"/>
              </a:rPr>
              <a:t>extracted plate values </a:t>
            </a:r>
            <a:r>
              <a:rPr lang="en-US" sz="1600" dirty="0" smtClean="0">
                <a:latin typeface="Times New Roman" pitchFamily="18" charset="0"/>
                <a:cs typeface="Times New Roman" pitchFamily="18" charset="0"/>
              </a:rPr>
              <a:t>within the </a:t>
            </a:r>
            <a:r>
              <a:rPr lang="en-US" sz="1600" b="1" dirty="0" smtClean="0">
                <a:latin typeface="Times New Roman" pitchFamily="18" charset="0"/>
                <a:cs typeface="Times New Roman" pitchFamily="18" charset="0"/>
              </a:rPr>
              <a:t>Streamlit UI.</a:t>
            </a:r>
          </a:p>
          <a:p>
            <a:endParaRPr lang="en-US" sz="1600" dirty="0">
              <a:latin typeface="Times New Roman" pitchFamily="18" charset="0"/>
              <a:cs typeface="Times New Roman" pitchFamily="18" charset="0"/>
            </a:endParaRPr>
          </a:p>
        </p:txBody>
      </p:sp>
      <p:grpSp>
        <p:nvGrpSpPr>
          <p:cNvPr id="2" name="Group 18">
            <a:extLst>
              <a:ext uri="{FF2B5EF4-FFF2-40B4-BE49-F238E27FC236}">
                <a16:creationId xmlns="" xmlns:a16="http://schemas.microsoft.com/office/drawing/2014/main" id="{C78CEA4F-D72A-C069-6A51-328B103CA0CA}"/>
              </a:ext>
              <a:ext uri="{C183D7F6-B498-43B3-948B-1728B52AA6E4}">
                <adec:decorative xmlns=""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F70BD87D-F7DA-961B-4024-A354DC87D168}"/>
              </a:ext>
            </a:extLst>
          </p:cNvPr>
          <p:cNvSpPr>
            <a:spLocks noGrp="1"/>
          </p:cNvSpPr>
          <p:nvPr>
            <p:ph sz="quarter" idx="13"/>
          </p:nvPr>
        </p:nvSpPr>
        <p:spPr>
          <a:xfrm>
            <a:off x="2571750" y="4638675"/>
            <a:ext cx="8896350" cy="2038350"/>
          </a:xfrm>
        </p:spPr>
        <p:txBody>
          <a:bodyPr>
            <a:normAutofit/>
          </a:bodyPr>
          <a:lstStyle/>
          <a:p>
            <a:r>
              <a:rPr lang="en-US" sz="1600" dirty="0" smtClean="0">
                <a:latin typeface="Times New Roman" pitchFamily="18" charset="0"/>
                <a:cs typeface="Times New Roman" pitchFamily="18" charset="0"/>
              </a:rPr>
              <a:t>Develop a dashboard that enables user interaction to detect live images and identify number plates.</a:t>
            </a:r>
          </a:p>
          <a:p>
            <a:endParaRPr lang="en-US" sz="1600" dirty="0">
              <a:latin typeface="Times New Roman" pitchFamily="18" charset="0"/>
              <a:cs typeface="Times New Roman" pitchFamily="18" charset="0"/>
            </a:endParaRPr>
          </a:p>
        </p:txBody>
      </p:sp>
      <p:grpSp>
        <p:nvGrpSpPr>
          <p:cNvPr id="2" name="Group 18">
            <a:extLst>
              <a:ext uri="{FF2B5EF4-FFF2-40B4-BE49-F238E27FC236}">
                <a16:creationId xmlns="" xmlns:a16="http://schemas.microsoft.com/office/drawing/2014/main" id="{C78CEA4F-D72A-C069-6A51-328B103CA0CA}"/>
              </a:ext>
              <a:ext uri="{C183D7F6-B498-43B3-948B-1728B52AA6E4}">
                <adec:decorative xmlns=""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reeform 19">
              <a:extLst>
                <a:ext uri="{FF2B5EF4-FFF2-40B4-BE49-F238E27FC236}">
                  <a16:creationId xmlns=""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3" name="Picture 2"/>
          <p:cNvPicPr>
            <a:picLocks noChangeAspect="1" noChangeArrowheads="1"/>
          </p:cNvPicPr>
          <p:nvPr/>
        </p:nvPicPr>
        <p:blipFill>
          <a:blip r:embed="rId3"/>
          <a:srcRect/>
          <a:stretch>
            <a:fillRect/>
          </a:stretch>
        </p:blipFill>
        <p:spPr bwMode="auto">
          <a:xfrm>
            <a:off x="433387" y="161924"/>
            <a:ext cx="10651724" cy="4105275"/>
          </a:xfrm>
          <a:prstGeom prst="rect">
            <a:avLst/>
          </a:prstGeom>
          <a:noFill/>
          <a:ln w="9525">
            <a:noFill/>
            <a:miter lim="800000"/>
            <a:headEnd/>
            <a:tailEnd/>
          </a:ln>
          <a:effectLst/>
        </p:spPr>
      </p:pic>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0" y="0"/>
            <a:ext cx="9404373" cy="4103687"/>
          </a:xfrm>
          <a:prstGeom prst="rect">
            <a:avLst/>
          </a:prstGeom>
          <a:noFill/>
          <a:ln w="9525">
            <a:noFill/>
            <a:miter lim="800000"/>
            <a:headEnd/>
            <a:tailEnd/>
          </a:ln>
          <a:effectLst/>
        </p:spPr>
      </p:pic>
      <p:pic>
        <p:nvPicPr>
          <p:cNvPr id="2052" name="Picture 4"/>
          <p:cNvPicPr>
            <a:picLocks noGrp="1" noChangeAspect="1" noChangeArrowheads="1"/>
          </p:cNvPicPr>
          <p:nvPr>
            <p:ph sz="quarter" idx="13"/>
          </p:nvPr>
        </p:nvPicPr>
        <p:blipFill>
          <a:blip r:embed="rId4"/>
          <a:srcRect/>
          <a:stretch>
            <a:fillRect/>
          </a:stretch>
        </p:blipFill>
        <p:spPr bwMode="auto">
          <a:xfrm>
            <a:off x="0" y="4095750"/>
            <a:ext cx="5663173" cy="1763713"/>
          </a:xfrm>
          <a:prstGeom prst="rect">
            <a:avLst/>
          </a:prstGeom>
          <a:noFill/>
          <a:ln w="9525">
            <a:noFill/>
            <a:miter lim="800000"/>
            <a:headEnd/>
            <a:tailEnd/>
          </a:ln>
          <a:effectLst/>
        </p:spPr>
      </p:pic>
      <p:sp>
        <p:nvSpPr>
          <p:cNvPr id="8" name="Text Placeholder 6">
            <a:extLst>
              <a:ext uri="{FF2B5EF4-FFF2-40B4-BE49-F238E27FC236}">
                <a16:creationId xmlns="" xmlns:a16="http://schemas.microsoft.com/office/drawing/2014/main" id="{F70BD87D-F7DA-961B-4024-A354DC87D168}"/>
              </a:ext>
            </a:extLst>
          </p:cNvPr>
          <p:cNvSpPr txBox="1">
            <a:spLocks/>
          </p:cNvSpPr>
          <p:nvPr/>
        </p:nvSpPr>
        <p:spPr>
          <a:xfrm>
            <a:off x="5705475" y="4314825"/>
            <a:ext cx="5762625" cy="2362200"/>
          </a:xfrm>
          <a:prstGeom prst="rect">
            <a:avLst/>
          </a:prstGeom>
        </p:spPr>
        <p:txBody>
          <a:bodyPr vert="horz" lIns="0" tIns="228600" rIns="0" bIns="0" rtlCol="0">
            <a:normAutofit/>
          </a:bodyPr>
          <a:lstStyle/>
          <a:p>
            <a:endParaRPr lang="en-US" sz="1600" dirty="0" smtClean="0">
              <a:solidFill>
                <a:schemeClr val="bg1"/>
              </a:solidFill>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Upload a sample image where the number plate needs to be detected.</a:t>
            </a:r>
          </a:p>
          <a:p>
            <a:pPr>
              <a:buFont typeface="Arial" pitchFamily="34" charset="0"/>
              <a:buChar char="•"/>
            </a:pPr>
            <a:endParaRPr lang="en-US" sz="1600" dirty="0" smtClean="0">
              <a:solidFill>
                <a:schemeClr val="bg1"/>
              </a:solidFill>
              <a:latin typeface="Times New Roman" pitchFamily="18" charset="0"/>
              <a:cs typeface="Times New Roman" pitchFamily="18" charset="0"/>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Once uploaded, our pre-trained model will process the image and identify the number plate.</a:t>
            </a:r>
          </a:p>
          <a:p>
            <a:pPr>
              <a:buFont typeface="Arial" pitchFamily="34" charset="0"/>
              <a:buChar char="•"/>
            </a:pPr>
            <a:endParaRPr lang="en-US" sz="1600" dirty="0" smtClean="0">
              <a:solidFill>
                <a:schemeClr val="bg1"/>
              </a:solidFill>
              <a:latin typeface="Times New Roman" pitchFamily="18" charset="0"/>
              <a:cs typeface="Times New Roman" pitchFamily="18" charset="0"/>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The detected plate will be cropped, the value extracted, and the result displayed.</a:t>
            </a:r>
          </a:p>
          <a:p>
            <a:pPr marL="283464" marR="0" lvl="0" indent="-283464"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endParaRPr kumimoji="0" lang="en-US" sz="1600" b="0" i="0" u="none" strike="noStrike" kern="1200" cap="none" spc="0" normalizeH="0" noProof="0" dirty="0" smtClean="0">
              <a:ln>
                <a:noFill/>
              </a:ln>
              <a:solidFill>
                <a:schemeClr val="bg1"/>
              </a:solidFill>
              <a:effectLst/>
              <a:uLnTx/>
              <a:uFillTx/>
              <a:latin typeface="Times New Roman" pitchFamily="18" charset="0"/>
              <a:ea typeface="+mn-ea"/>
              <a:cs typeface="Times New Roman" pitchFamily="18" charset="0"/>
            </a:endParaRPr>
          </a:p>
        </p:txBody>
      </p:sp>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 xmlns:a16="http://schemas.microsoft.com/office/drawing/2014/main" id="{F70BD87D-F7DA-961B-4024-A354DC87D168}"/>
              </a:ext>
            </a:extLst>
          </p:cNvPr>
          <p:cNvSpPr txBox="1">
            <a:spLocks/>
          </p:cNvSpPr>
          <p:nvPr/>
        </p:nvSpPr>
        <p:spPr>
          <a:xfrm>
            <a:off x="5705475" y="4486275"/>
            <a:ext cx="5762625" cy="2190750"/>
          </a:xfrm>
          <a:prstGeom prst="rect">
            <a:avLst/>
          </a:prstGeom>
        </p:spPr>
        <p:txBody>
          <a:bodyPr vert="horz" lIns="0" tIns="228600" rIns="0" bIns="0" rtlCol="0">
            <a:normAutofit/>
          </a:bodyPr>
          <a:lstStyle/>
          <a:p>
            <a:endParaRPr lang="en-US" sz="1600" dirty="0" smtClean="0">
              <a:solidFill>
                <a:schemeClr val="bg1"/>
              </a:solidFill>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Upload a sample image where the number plate needs to be detected.</a:t>
            </a:r>
          </a:p>
          <a:p>
            <a:pPr>
              <a:buFont typeface="Arial" pitchFamily="34" charset="0"/>
              <a:buChar char="•"/>
            </a:pPr>
            <a:endParaRPr lang="en-US" sz="1600" dirty="0" smtClean="0">
              <a:solidFill>
                <a:schemeClr val="bg1"/>
              </a:solidFill>
              <a:latin typeface="Times New Roman" pitchFamily="18" charset="0"/>
              <a:cs typeface="Times New Roman" pitchFamily="18" charset="0"/>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Once uploaded, our pre-trained model will process the image and identify the number plate.</a:t>
            </a:r>
          </a:p>
          <a:p>
            <a:pPr>
              <a:buFont typeface="Arial" pitchFamily="34" charset="0"/>
              <a:buChar char="•"/>
            </a:pPr>
            <a:endParaRPr lang="en-US" sz="1600" dirty="0" smtClean="0">
              <a:solidFill>
                <a:schemeClr val="bg1"/>
              </a:solidFill>
              <a:latin typeface="Times New Roman" pitchFamily="18" charset="0"/>
              <a:cs typeface="Times New Roman" pitchFamily="18" charset="0"/>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The detected plate will be cropped, the value extracted, and the result displayed.</a:t>
            </a:r>
          </a:p>
          <a:p>
            <a:pPr marL="283464" marR="0" lvl="0" indent="-283464"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endParaRPr kumimoji="0" lang="en-US" sz="1600" b="0" i="0" u="none" strike="noStrike" kern="1200" cap="none" spc="0" normalizeH="0" noProof="0" dirty="0" smtClean="0">
              <a:ln>
                <a:noFill/>
              </a:ln>
              <a:solidFill>
                <a:schemeClr val="bg1"/>
              </a:solidFill>
              <a:effectLst/>
              <a:uLnTx/>
              <a:uFillTx/>
              <a:latin typeface="Times New Roman" pitchFamily="18" charset="0"/>
              <a:ea typeface="+mn-ea"/>
              <a:cs typeface="Times New Roman" pitchFamily="18" charset="0"/>
            </a:endParaRPr>
          </a:p>
        </p:txBody>
      </p:sp>
      <p:pic>
        <p:nvPicPr>
          <p:cNvPr id="3074" name="Picture 2"/>
          <p:cNvPicPr>
            <a:picLocks noChangeAspect="1" noChangeArrowheads="1"/>
          </p:cNvPicPr>
          <p:nvPr/>
        </p:nvPicPr>
        <p:blipFill>
          <a:blip r:embed="rId3"/>
          <a:srcRect/>
          <a:stretch>
            <a:fillRect/>
          </a:stretch>
        </p:blipFill>
        <p:spPr bwMode="auto">
          <a:xfrm>
            <a:off x="1" y="1"/>
            <a:ext cx="5962650" cy="4778628"/>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5981700" y="157163"/>
            <a:ext cx="5486400" cy="3055937"/>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a:srcRect/>
          <a:stretch>
            <a:fillRect/>
          </a:stretch>
        </p:blipFill>
        <p:spPr bwMode="auto">
          <a:xfrm>
            <a:off x="0" y="4945063"/>
            <a:ext cx="5502275" cy="1463675"/>
          </a:xfrm>
          <a:prstGeom prst="rect">
            <a:avLst/>
          </a:prstGeom>
          <a:noFill/>
          <a:ln w="9525">
            <a:noFill/>
            <a:miter lim="800000"/>
            <a:headEnd/>
            <a:tailEnd/>
          </a:ln>
          <a:effectLst/>
        </p:spPr>
      </p:pic>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6">
            <a:extLst>
              <a:ext uri="{FF2B5EF4-FFF2-40B4-BE49-F238E27FC236}">
                <a16:creationId xmlns="" xmlns:a16="http://schemas.microsoft.com/office/drawing/2014/main" id="{F70BD87D-F7DA-961B-4024-A354DC87D168}"/>
              </a:ext>
            </a:extLst>
          </p:cNvPr>
          <p:cNvSpPr txBox="1">
            <a:spLocks/>
          </p:cNvSpPr>
          <p:nvPr/>
        </p:nvSpPr>
        <p:spPr>
          <a:xfrm>
            <a:off x="5705475" y="4314825"/>
            <a:ext cx="5762625" cy="2362200"/>
          </a:xfrm>
          <a:prstGeom prst="rect">
            <a:avLst/>
          </a:prstGeom>
        </p:spPr>
        <p:txBody>
          <a:bodyPr vert="horz" lIns="0" tIns="228600" rIns="0" bIns="0" rtlCol="0">
            <a:normAutofit/>
          </a:bodyPr>
          <a:lstStyle/>
          <a:p>
            <a:endParaRPr lang="en-US" sz="1600" dirty="0" smtClean="0">
              <a:solidFill>
                <a:schemeClr val="bg1"/>
              </a:solidFill>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Upload a sample image where the number plate needs to be detected.</a:t>
            </a:r>
          </a:p>
          <a:p>
            <a:pPr>
              <a:buFont typeface="Arial" pitchFamily="34" charset="0"/>
              <a:buChar char="•"/>
            </a:pPr>
            <a:endParaRPr lang="en-US" sz="1600" dirty="0" smtClean="0">
              <a:solidFill>
                <a:schemeClr val="bg1"/>
              </a:solidFill>
              <a:latin typeface="Times New Roman" pitchFamily="18" charset="0"/>
              <a:cs typeface="Times New Roman" pitchFamily="18" charset="0"/>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Once uploaded, our pre-trained model will process the image and identify the number plate.</a:t>
            </a:r>
          </a:p>
          <a:p>
            <a:pPr>
              <a:buFont typeface="Arial" pitchFamily="34" charset="0"/>
              <a:buChar char="•"/>
            </a:pPr>
            <a:endParaRPr lang="en-US" sz="1600" dirty="0" smtClean="0">
              <a:solidFill>
                <a:schemeClr val="bg1"/>
              </a:solidFill>
              <a:latin typeface="Times New Roman" pitchFamily="18" charset="0"/>
              <a:cs typeface="Times New Roman" pitchFamily="18" charset="0"/>
            </a:endParaRPr>
          </a:p>
          <a:p>
            <a:pPr>
              <a:buFont typeface="Arial" pitchFamily="34" charset="0"/>
              <a:buChar char="•"/>
            </a:pPr>
            <a:r>
              <a:rPr lang="en-US" sz="1600" dirty="0" smtClean="0">
                <a:solidFill>
                  <a:schemeClr val="bg1"/>
                </a:solidFill>
                <a:latin typeface="Times New Roman" pitchFamily="18" charset="0"/>
                <a:cs typeface="Times New Roman" pitchFamily="18" charset="0"/>
              </a:rPr>
              <a:t>The detected plate will be cropped, the value extracted, and the result displayed.</a:t>
            </a:r>
          </a:p>
          <a:p>
            <a:pPr marL="283464" marR="0" lvl="0" indent="-283464"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endParaRPr kumimoji="0" lang="en-US" sz="1600" b="0" i="0" u="none" strike="noStrike" kern="1200" cap="none" spc="0" normalizeH="0" noProof="0" dirty="0" smtClean="0">
              <a:ln>
                <a:noFill/>
              </a:ln>
              <a:solidFill>
                <a:schemeClr val="bg1"/>
              </a:solidFill>
              <a:effectLst/>
              <a:uLnTx/>
              <a:uFillTx/>
              <a:latin typeface="Times New Roman" pitchFamily="18" charset="0"/>
              <a:ea typeface="+mn-ea"/>
              <a:cs typeface="Times New Roman" pitchFamily="18" charset="0"/>
            </a:endParaRPr>
          </a:p>
        </p:txBody>
      </p:sp>
      <p:pic>
        <p:nvPicPr>
          <p:cNvPr id="4098" name="Picture 2"/>
          <p:cNvPicPr>
            <a:picLocks noChangeAspect="1" noChangeArrowheads="1"/>
          </p:cNvPicPr>
          <p:nvPr/>
        </p:nvPicPr>
        <p:blipFill>
          <a:blip r:embed="rId3"/>
          <a:srcRect/>
          <a:stretch>
            <a:fillRect/>
          </a:stretch>
        </p:blipFill>
        <p:spPr bwMode="auto">
          <a:xfrm>
            <a:off x="1" y="0"/>
            <a:ext cx="5600700" cy="4441343"/>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5629275" y="0"/>
            <a:ext cx="5410200" cy="2827337"/>
          </a:xfrm>
          <a:prstGeom prst="rect">
            <a:avLst/>
          </a:prstGeom>
          <a:noFill/>
          <a:ln w="9525">
            <a:noFill/>
            <a:miter lim="800000"/>
            <a:headEnd/>
            <a:tailEnd/>
          </a:ln>
          <a:effectLst/>
        </p:spPr>
      </p:pic>
      <p:pic>
        <p:nvPicPr>
          <p:cNvPr id="4100" name="Picture 4"/>
          <p:cNvPicPr>
            <a:picLocks noChangeAspect="1" noChangeArrowheads="1"/>
          </p:cNvPicPr>
          <p:nvPr/>
        </p:nvPicPr>
        <p:blipFill>
          <a:blip r:embed="rId5"/>
          <a:srcRect/>
          <a:stretch>
            <a:fillRect/>
          </a:stretch>
        </p:blipFill>
        <p:spPr bwMode="auto">
          <a:xfrm>
            <a:off x="123825" y="4278314"/>
            <a:ext cx="4638675" cy="2450866"/>
          </a:xfrm>
          <a:prstGeom prst="rect">
            <a:avLst/>
          </a:prstGeom>
          <a:noFill/>
          <a:ln w="9525">
            <a:noFill/>
            <a:miter lim="800000"/>
            <a:headEnd/>
            <a:tailEnd/>
          </a:ln>
          <a:effectLst/>
        </p:spPr>
      </p:pic>
    </p:spTree>
    <p:extLst>
      <p:ext uri="{BB962C8B-B14F-4D97-AF65-F5344CB8AC3E}">
        <p14:creationId xmlns="" xmlns:p14="http://schemas.microsoft.com/office/powerpoint/2010/main" val="3200312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8A8ECD1-788F-484B-9043-D957FCFDF1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D24F1A-6251-4B9A-A918-7D6F3A8F7E2A}">
  <ds:schemaRefs>
    <ds:schemaRef ds:uri="http://schemas.microsoft.com/sharepoint/v3/contenttype/forms"/>
  </ds:schemaRefs>
</ds:datastoreItem>
</file>

<file path=customXml/itemProps3.xml><?xml version="1.0" encoding="utf-8"?>
<ds:datastoreItem xmlns:ds="http://schemas.openxmlformats.org/officeDocument/2006/customXml" ds:itemID="{CA0FE134-9032-4C7F-BC57-C7DE3F83336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666</Words>
  <Application>Microsoft Office PowerPoint</Application>
  <PresentationFormat>Custom</PresentationFormat>
  <Paragraphs>83</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Custom</vt:lpstr>
      <vt:lpstr>Number Plate Detection Vehicles</vt:lpstr>
      <vt:lpstr>Slide 2</vt:lpstr>
      <vt:lpstr>Model Creation</vt:lpstr>
      <vt:lpstr>Steps for Model creation</vt:lpstr>
      <vt:lpstr>Steps for Streamlit Application</vt:lpstr>
      <vt:lpstr>Slide 6</vt:lpstr>
      <vt:lpstr>Slide 7</vt:lpstr>
      <vt:lpstr>Slide 8</vt:lpstr>
      <vt:lpstr>Slide 9</vt:lpstr>
      <vt:lpstr>Slide 10</vt:lpstr>
      <vt:lpstr>LLM Model</vt:lpstr>
      <vt:lpstr>Model Objective</vt:lpstr>
      <vt:lpstr>Model Development</vt:lpstr>
      <vt:lpstr>Sample Q&amp;A’s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2023-12-20T08:12:12Z</dcterms:created>
  <dcterms:modified xsi:type="dcterms:W3CDTF">2025-09-17T16:27:43Z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